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80" autoAdjust="0"/>
    <p:restoredTop sz="86410" autoAdjust="0"/>
  </p:normalViewPr>
  <p:slideViewPr>
    <p:cSldViewPr snapToGrid="0" snapToObjects="1">
      <p:cViewPr varScale="1">
        <p:scale>
          <a:sx n="54" d="100"/>
          <a:sy n="54" d="100"/>
        </p:scale>
        <p:origin x="400" y="6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C4F272-ADE7-4A92-BCFC-475654E68060}" type="datetimeFigureOut">
              <a:rPr lang="en-IN" smtClean="0"/>
              <a:t>09-04-2023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A9E8C1-749E-411B-A78C-9C00330DB4A7}" type="slidenum">
              <a:rPr lang="en-IN" smtClean="0"/>
              <a:t>‹#›</a:t>
            </a:fld>
            <a:endParaRPr lang="en-IN"/>
          </a:p>
        </p:txBody>
      </p:sp>
    </p:spTree>
    <p:extLst>
      <p:ext uri="{BB962C8B-B14F-4D97-AF65-F5344CB8AC3E}">
        <p14:creationId xmlns:p14="http://schemas.microsoft.com/office/powerpoint/2010/main" val="28896227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Revenue</a:t>
            </a:r>
            <a:endParaRPr dirty="0"/>
          </a:p>
          <a:p>
            <a:r>
              <a:rPr b="0" dirty="0"/>
              <a:t>No alt text provided</a:t>
            </a:r>
            <a:endParaRPr dirty="0"/>
          </a:p>
          <a:p>
            <a:endParaRPr dirty="0"/>
          </a:p>
          <a:p>
            <a:r>
              <a:rPr b="1" dirty="0"/>
              <a:t>ADR</a:t>
            </a:r>
            <a:endParaRPr dirty="0"/>
          </a:p>
          <a:p>
            <a:r>
              <a:rPr b="0" dirty="0"/>
              <a:t>No alt text provided</a:t>
            </a:r>
            <a:endParaRPr dirty="0"/>
          </a:p>
          <a:p>
            <a:endParaRPr dirty="0"/>
          </a:p>
          <a:p>
            <a:r>
              <a:rPr b="1" dirty="0"/>
              <a:t>Occpancy %</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Realization</a:t>
            </a:r>
            <a:endParaRPr dirty="0"/>
          </a:p>
          <a:p>
            <a:r>
              <a:rPr b="0" dirty="0"/>
              <a:t>No alt text provided</a:t>
            </a:r>
            <a:endParaRPr dirty="0"/>
          </a:p>
          <a:p>
            <a:endParaRPr dirty="0"/>
          </a:p>
          <a:p>
            <a:r>
              <a:rPr b="1" dirty="0"/>
              <a:t>DSRN</a:t>
            </a:r>
            <a:endParaRPr dirty="0"/>
          </a:p>
          <a:p>
            <a:r>
              <a:rPr b="0" dirty="0"/>
              <a:t>No alt text provided</a:t>
            </a:r>
            <a:endParaRPr dirty="0"/>
          </a:p>
          <a:p>
            <a:endParaRPr dirty="0"/>
          </a:p>
          <a:p>
            <a:r>
              <a:rPr b="1" dirty="0"/>
              <a:t>RevPAR</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Revenue by Property</a:t>
            </a:r>
            <a:endParaRPr dirty="0"/>
          </a:p>
          <a:p>
            <a:r>
              <a:rPr b="0" dirty="0"/>
              <a:t>No alt text provided</a:t>
            </a:r>
            <a:endParaRPr dirty="0"/>
          </a:p>
          <a:p>
            <a:endParaRPr dirty="0"/>
          </a:p>
          <a:p>
            <a:r>
              <a:rPr b="1" dirty="0"/>
              <a:t>Revenue by Property</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Occupancy by city (Hover mouse over bubble to see details)</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clusteredBarChart</a:t>
            </a:r>
            <a:endParaRPr dirty="0"/>
          </a:p>
          <a:p>
            <a:r>
              <a:rPr b="0" dirty="0"/>
              <a:t>No alt text provided</a:t>
            </a:r>
            <a:endParaRPr dirty="0"/>
          </a:p>
          <a:p>
            <a:endParaRPr dirty="0"/>
          </a:p>
          <a:p>
            <a:r>
              <a:rPr b="1" dirty="0"/>
              <a:t>Revenue by Property</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Revenue</a:t>
            </a:r>
            <a:endParaRPr dirty="0"/>
          </a:p>
          <a:p>
            <a:r>
              <a:rPr b="0" dirty="0"/>
              <a:t>No alt text provided</a:t>
            </a:r>
            <a:endParaRPr dirty="0"/>
          </a:p>
          <a:p>
            <a:endParaRPr dirty="0"/>
          </a:p>
          <a:p>
            <a:r>
              <a:rPr b="1" dirty="0"/>
              <a:t>ADR</a:t>
            </a:r>
            <a:endParaRPr dirty="0"/>
          </a:p>
          <a:p>
            <a:r>
              <a:rPr b="0" dirty="0"/>
              <a:t>No alt text provided</a:t>
            </a:r>
            <a:endParaRPr dirty="0"/>
          </a:p>
          <a:p>
            <a:endParaRPr dirty="0"/>
          </a:p>
          <a:p>
            <a:r>
              <a:rPr b="1" dirty="0"/>
              <a:t>Occpancy %</a:t>
            </a:r>
            <a:endParaRPr dirty="0"/>
          </a:p>
          <a:p>
            <a:r>
              <a:rPr b="0" dirty="0"/>
              <a:t>No alt text provided</a:t>
            </a:r>
            <a:endParaRPr dirty="0"/>
          </a:p>
          <a:p>
            <a:endParaRPr dirty="0"/>
          </a:p>
          <a:p>
            <a:r>
              <a:rPr b="1" dirty="0"/>
              <a:t>RevPAR</a:t>
            </a:r>
            <a:endParaRPr dirty="0"/>
          </a:p>
          <a:p>
            <a:r>
              <a:rPr b="0" dirty="0"/>
              <a:t>No alt text provided</a:t>
            </a:r>
            <a:endParaRPr dirty="0"/>
          </a:p>
          <a:p>
            <a:endParaRPr dirty="0"/>
          </a:p>
          <a:p>
            <a:r>
              <a:rPr b="1" dirty="0"/>
              <a:t>Revenue by Category</a:t>
            </a:r>
            <a:endParaRPr dirty="0"/>
          </a:p>
          <a:p>
            <a:r>
              <a:rPr b="0" dirty="0"/>
              <a:t>No alt text provided</a:t>
            </a:r>
            <a:endParaRPr dirty="0"/>
          </a:p>
          <a:p>
            <a:endParaRPr dirty="0"/>
          </a:p>
          <a:p>
            <a:r>
              <a:rPr b="1" dirty="0"/>
              <a:t>Trend by Key Metrics</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Revenue by room class</a:t>
            </a:r>
            <a:endParaRPr dirty="0"/>
          </a:p>
          <a:p>
            <a:r>
              <a:rPr b="0" dirty="0"/>
              <a:t>No alt text provided</a:t>
            </a:r>
            <a:endParaRPr dirty="0"/>
          </a:p>
          <a:p>
            <a:endParaRPr dirty="0"/>
          </a:p>
          <a:p>
            <a:r>
              <a:rPr b="1" dirty="0"/>
              <a:t>Revenue by Property</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Please select a single date or a date range</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Revenue</a:t>
            </a:r>
            <a:endParaRPr dirty="0"/>
          </a:p>
          <a:p>
            <a:r>
              <a:rPr b="0" dirty="0"/>
              <a:t>No alt text provided</a:t>
            </a:r>
            <a:endParaRPr dirty="0"/>
          </a:p>
          <a:p>
            <a:endParaRPr dirty="0"/>
          </a:p>
          <a:p>
            <a:r>
              <a:rPr b="1" dirty="0"/>
              <a:t>ADR</a:t>
            </a:r>
            <a:endParaRPr dirty="0"/>
          </a:p>
          <a:p>
            <a:r>
              <a:rPr b="0" dirty="0"/>
              <a:t>No alt text provided</a:t>
            </a:r>
            <a:endParaRPr dirty="0"/>
          </a:p>
          <a:p>
            <a:endParaRPr dirty="0"/>
          </a:p>
          <a:p>
            <a:r>
              <a:rPr b="1" dirty="0"/>
              <a:t>Occpancy %</a:t>
            </a:r>
            <a:endParaRPr dirty="0"/>
          </a:p>
          <a:p>
            <a:r>
              <a:rPr b="0" dirty="0"/>
              <a:t>No alt text provided</a:t>
            </a:r>
            <a:endParaRPr dirty="0"/>
          </a:p>
          <a:p>
            <a:endParaRPr dirty="0"/>
          </a:p>
          <a:p>
            <a:r>
              <a:rPr b="1" dirty="0"/>
              <a:t>RevPAR</a:t>
            </a:r>
            <a:endParaRPr dirty="0"/>
          </a:p>
          <a:p>
            <a:r>
              <a:rPr b="0" dirty="0"/>
              <a:t>No alt text provided</a:t>
            </a:r>
            <a:endParaRPr dirty="0"/>
          </a:p>
          <a:p>
            <a:endParaRPr dirty="0"/>
          </a:p>
          <a:p>
            <a:r>
              <a:rPr b="1" dirty="0"/>
              <a:t>Total Bookings vs Cancelled bookings</a:t>
            </a:r>
            <a:endParaRPr dirty="0"/>
          </a:p>
          <a:p>
            <a:r>
              <a:rPr b="0" dirty="0"/>
              <a:t>No alt text provided</a:t>
            </a:r>
            <a:endParaRPr dirty="0"/>
          </a:p>
          <a:p>
            <a:endParaRPr dirty="0"/>
          </a:p>
          <a:p>
            <a:r>
              <a:rPr b="1" dirty="0"/>
              <a:t>Daily Revenue and ADR</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image</a:t>
            </a:r>
            <a:endParaRPr dirty="0"/>
          </a:p>
          <a:p>
            <a:r>
              <a:rPr b="0" dirty="0"/>
              <a:t>No alt text provided</a:t>
            </a:r>
            <a:endParaRPr dirty="0"/>
          </a:p>
          <a:p>
            <a:endParaRPr dirty="0"/>
          </a:p>
          <a:p>
            <a:r>
              <a:rPr b="1" dirty="0"/>
              <a:t>Average Rating by city</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Average Rating by room class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Rating by property</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slicer</a:t>
            </a:r>
            <a:endParaRPr dirty="0"/>
          </a:p>
          <a:p>
            <a:r>
              <a:rPr b="0" dirty="0"/>
              <a:t>No alt text provided</a:t>
            </a:r>
            <a:endParaRPr dirty="0"/>
          </a:p>
          <a:p>
            <a:endParaRPr dirty="0"/>
          </a:p>
          <a:p>
            <a:r>
              <a:rPr b="1" dirty="0"/>
              <a:t>Occupancy % Change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Current Revenue vs Estimated Revenue</a:t>
            </a:r>
            <a:endParaRPr dirty="0"/>
          </a:p>
          <a:p>
            <a:r>
              <a:rPr b="0" dirty="0"/>
              <a:t>No alt text provided</a:t>
            </a:r>
            <a:endParaRPr dirty="0"/>
          </a:p>
          <a:p>
            <a:endParaRPr dirty="0"/>
          </a:p>
          <a:p>
            <a:r>
              <a:rPr b="1" dirty="0"/>
              <a:t>Revenue Estimate</a:t>
            </a:r>
            <a:endParaRPr dirty="0"/>
          </a:p>
          <a:p>
            <a:r>
              <a:rPr b="0" dirty="0"/>
              <a:t>No alt text provided</a:t>
            </a:r>
            <a:endParaRPr dirty="0"/>
          </a:p>
          <a:p>
            <a:endParaRPr dirty="0"/>
          </a:p>
          <a:p>
            <a:r>
              <a:rPr b="1" dirty="0"/>
              <a:t>Revenue</a:t>
            </a:r>
            <a:endParaRPr dirty="0"/>
          </a:p>
          <a:p>
            <a:r>
              <a:rPr b="0" dirty="0"/>
              <a:t>No alt text provided</a:t>
            </a:r>
            <a:endParaRPr dirty="0"/>
          </a:p>
          <a:p>
            <a:endParaRPr dirty="0"/>
          </a:p>
          <a:p>
            <a:r>
              <a:rPr b="1" dirty="0"/>
              <a:t>RevPAR</a:t>
            </a:r>
            <a:endParaRPr dirty="0"/>
          </a:p>
          <a:p>
            <a:r>
              <a:rPr b="0" dirty="0"/>
              <a:t>No alt text provided</a:t>
            </a:r>
            <a:endParaRPr dirty="0"/>
          </a:p>
          <a:p>
            <a:endParaRPr dirty="0"/>
          </a:p>
          <a:p>
            <a:r>
              <a:rPr b="1" dirty="0"/>
              <a:t>Current RevPAR vs Estimated RevPAR</a:t>
            </a:r>
            <a:endParaRPr dirty="0"/>
          </a:p>
          <a:p>
            <a:r>
              <a:rPr b="0" dirty="0"/>
              <a:t>No alt text provided</a:t>
            </a:r>
            <a:endParaRPr dirty="0"/>
          </a:p>
          <a:p>
            <a:endParaRPr dirty="0"/>
          </a:p>
          <a:p>
            <a:r>
              <a:rPr b="1" dirty="0"/>
              <a:t>RevPAR Estimate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a:p>
            <a:r>
              <a:rPr b="1" dirty="0"/>
              <a:t>Revenue vs Estimated revenue by city</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4/9/2023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4/9/2023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4/9/2023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4/9/2023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4/9/2023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4/9/2023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4/9/2023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4/9/2023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4/9/2023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a5c9b35a-54f4-4aea-9f69-042b63517aea?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a5c9b35a-54f4-4aea-9f69-042b63517aea/?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a5c9b35a-54f4-4aea-9f69-042b63517aea/?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a5c9b35a-54f4-4aea-9f69-042b63517aea/?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a5c9b35a-54f4-4aea-9f69-042b63517aea/?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a5c9b35a-54f4-4aea-9f69-042b63517aea/?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a5c9b35a-54f4-4aea-9f69-042b63517aea/?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rPr>
              <a:t>Hospitality Revenue Analysis</a:t>
            </a: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4/9/2023 3:59:45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4/5/2023 9:26:34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image ,pageNavigator ,image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Home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Revenue ,ADR ,Occpancy % ,tableEx ,tableEx ,tableEx ,Realization ,DSRN ,RevPAR ,tableEx ,tableEx ,tableEx ,tableEx ,shape ,textbox ,shape ,image ,textbox ,slicer ,slicer ,slicer ,slicer ,slicer ,Revenue by Property ,Revenue by Property ,textbox ,Occupancy by city (Hover mouse over bubble to see details) ,actionButton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Revenue Overview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lusteredBarChart ,Revenue by Property ,tableEx ,shape ,textbox ,image ,slicer ,textbox ,actionButton ,slicer ,Revenue ,ADR ,Occpancy % ,RevPAR ,Revenue by Category ,Trend by Key Metrics.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Weekly Analysis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Revenue by room class ,Revenue by Property ,shape ,textbox ,image ,Please select a single date or a date range ,actionButton ,Revenue ,ADR ,Occpancy % ,RevPAR ,Total Bookings vs Cancelled bookings ,Daily Revenue and AD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Daily Analysis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image ,Average Rating by city ,textbox ,Average Rating by room class ,textbox ,shape ,Rating by property.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Rating Overview</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licer ,Occupancy % Change ,shape ,image ,Current Revenue vs Estimated Revenue ,Revenue Estimate ,Revenue ,RevPAR ,Current RevPAR vs Estimated RevPAR ,RevPAR Estimate ,shape ,textbox ,tableEx ,textbox ,actionButton ,Revenue vs Estimated revenue by city.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Forecast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98C046-AAFF-9EFC-DE73-571128D29A47}"/>
              </a:ext>
            </a:extLst>
          </p:cNvPr>
          <p:cNvSpPr txBox="1"/>
          <p:nvPr/>
        </p:nvSpPr>
        <p:spPr>
          <a:xfrm>
            <a:off x="261257" y="296884"/>
            <a:ext cx="11625943" cy="6370975"/>
          </a:xfrm>
          <a:prstGeom prst="rect">
            <a:avLst/>
          </a:prstGeom>
          <a:noFill/>
        </p:spPr>
        <p:txBody>
          <a:bodyPr wrap="square">
            <a:spAutoFit/>
          </a:bodyPr>
          <a:lstStyle/>
          <a:p>
            <a:pPr algn="ctr"/>
            <a:r>
              <a:rPr lang="en-US" sz="2400" b="1" i="0" dirty="0">
                <a:solidFill>
                  <a:srgbClr val="1F2328"/>
                </a:solidFill>
                <a:effectLst/>
                <a:latin typeface="-apple-system"/>
              </a:rPr>
              <a:t>Some Important insights</a:t>
            </a:r>
          </a:p>
          <a:p>
            <a:pPr algn="ctr"/>
            <a:endParaRPr lang="en-US" sz="2400" b="1" i="1" dirty="0">
              <a:solidFill>
                <a:srgbClr val="1F2328"/>
              </a:solidFill>
              <a:effectLst/>
              <a:latin typeface="-apple-system"/>
            </a:endParaRPr>
          </a:p>
          <a:p>
            <a:pPr marL="342900" indent="-342900" algn="l">
              <a:buFont typeface="Wingdings" panose="05000000000000000000" pitchFamily="2" charset="2"/>
              <a:buChar char="§"/>
            </a:pPr>
            <a:r>
              <a:rPr lang="en-US" sz="2400" i="1" dirty="0">
                <a:solidFill>
                  <a:srgbClr val="1F2328"/>
                </a:solidFill>
                <a:effectLst/>
                <a:latin typeface="-apple-system"/>
              </a:rPr>
              <a:t>Mumbai generates the highest revenue (784M) followed by </a:t>
            </a:r>
            <a:r>
              <a:rPr lang="en-US" sz="2400" i="1" dirty="0" err="1">
                <a:solidFill>
                  <a:srgbClr val="1F2328"/>
                </a:solidFill>
                <a:effectLst/>
                <a:latin typeface="-apple-system"/>
              </a:rPr>
              <a:t>Bangalore,Hyderabad,Delhi</a:t>
            </a:r>
            <a:r>
              <a:rPr lang="en-US" sz="2400" i="1" dirty="0">
                <a:solidFill>
                  <a:srgbClr val="1F2328"/>
                </a:solidFill>
                <a:effectLst/>
                <a:latin typeface="-apple-system"/>
              </a:rPr>
              <a:t>.</a:t>
            </a:r>
          </a:p>
          <a:p>
            <a:pPr marL="342900" indent="-342900" algn="l">
              <a:buFont typeface="Wingdings" panose="05000000000000000000" pitchFamily="2" charset="2"/>
              <a:buChar char="§"/>
            </a:pPr>
            <a:r>
              <a:rPr lang="en-US" sz="2400" i="1" dirty="0" err="1">
                <a:solidFill>
                  <a:srgbClr val="1F2328"/>
                </a:solidFill>
                <a:effectLst/>
                <a:latin typeface="-apple-system"/>
              </a:rPr>
              <a:t>Atliq</a:t>
            </a:r>
            <a:r>
              <a:rPr lang="en-US" sz="2400" i="1" dirty="0">
                <a:solidFill>
                  <a:srgbClr val="1F2328"/>
                </a:solidFill>
                <a:effectLst/>
                <a:latin typeface="-apple-system"/>
              </a:rPr>
              <a:t> Exotica performs better compared to all 7 type of properties with 374M revenue,60% occupancy </a:t>
            </a:r>
            <a:r>
              <a:rPr lang="en-US" sz="2400" i="1" dirty="0" err="1">
                <a:solidFill>
                  <a:srgbClr val="1F2328"/>
                </a:solidFill>
                <a:effectLst/>
                <a:latin typeface="-apple-system"/>
              </a:rPr>
              <a:t>rate,rating</a:t>
            </a:r>
            <a:r>
              <a:rPr lang="en-US" sz="2400" i="1" dirty="0">
                <a:solidFill>
                  <a:srgbClr val="1F2328"/>
                </a:solidFill>
                <a:effectLst/>
                <a:latin typeface="-apple-system"/>
              </a:rPr>
              <a:t> 3.62 and 24.37% cancellation rate.</a:t>
            </a:r>
          </a:p>
          <a:p>
            <a:pPr marL="342900" indent="-342900" algn="l">
              <a:buFont typeface="Wingdings" panose="05000000000000000000" pitchFamily="2" charset="2"/>
              <a:buChar char="§"/>
            </a:pPr>
            <a:r>
              <a:rPr lang="en-US" sz="2400" i="1" dirty="0" err="1">
                <a:solidFill>
                  <a:srgbClr val="1F2328"/>
                </a:solidFill>
                <a:effectLst/>
                <a:latin typeface="-apple-system"/>
              </a:rPr>
              <a:t>Atliq</a:t>
            </a:r>
            <a:r>
              <a:rPr lang="en-US" sz="2400" i="1" dirty="0">
                <a:solidFill>
                  <a:srgbClr val="1F2328"/>
                </a:solidFill>
                <a:effectLst/>
                <a:latin typeface="-apple-system"/>
              </a:rPr>
              <a:t> Blu has the highest occupancy rate.</a:t>
            </a:r>
          </a:p>
          <a:p>
            <a:pPr marL="342900" indent="-342900" algn="l">
              <a:buFont typeface="Wingdings" panose="05000000000000000000" pitchFamily="2" charset="2"/>
              <a:buChar char="§"/>
            </a:pPr>
            <a:r>
              <a:rPr lang="en-US" sz="2400" i="1" dirty="0">
                <a:solidFill>
                  <a:srgbClr val="1F2328"/>
                </a:solidFill>
                <a:effectLst/>
                <a:latin typeface="-apple-system"/>
              </a:rPr>
              <a:t>Delhi tops in rating and occupancy followed by </a:t>
            </a:r>
            <a:r>
              <a:rPr lang="en-US" sz="2400" i="1" dirty="0" err="1">
                <a:solidFill>
                  <a:srgbClr val="1F2328"/>
                </a:solidFill>
                <a:effectLst/>
                <a:latin typeface="-apple-system"/>
              </a:rPr>
              <a:t>Hyderabad,Mumbai</a:t>
            </a:r>
            <a:r>
              <a:rPr lang="en-US" sz="2400" i="1" dirty="0">
                <a:solidFill>
                  <a:srgbClr val="1F2328"/>
                </a:solidFill>
                <a:effectLst/>
                <a:latin typeface="-apple-system"/>
              </a:rPr>
              <a:t> and Bangalore.</a:t>
            </a:r>
          </a:p>
          <a:p>
            <a:pPr marL="342900" indent="-342900" algn="l">
              <a:buFont typeface="Wingdings" panose="05000000000000000000" pitchFamily="2" charset="2"/>
              <a:buChar char="§"/>
            </a:pPr>
            <a:r>
              <a:rPr lang="en-US" sz="2400" i="1" dirty="0" err="1">
                <a:solidFill>
                  <a:srgbClr val="1F2328"/>
                </a:solidFill>
                <a:effectLst/>
                <a:latin typeface="-apple-system"/>
              </a:rPr>
              <a:t>Atliq</a:t>
            </a:r>
            <a:r>
              <a:rPr lang="en-US" sz="2400" i="1" dirty="0">
                <a:solidFill>
                  <a:srgbClr val="1F2328"/>
                </a:solidFill>
                <a:effectLst/>
                <a:latin typeface="-apple-system"/>
              </a:rPr>
              <a:t> lost around 298.7 Million revenue due to cancellation.</a:t>
            </a:r>
          </a:p>
          <a:p>
            <a:pPr marL="342900" indent="-342900" algn="l">
              <a:buFont typeface="Wingdings" panose="05000000000000000000" pitchFamily="2" charset="2"/>
              <a:buChar char="§"/>
            </a:pPr>
            <a:r>
              <a:rPr lang="en-US" sz="2400" i="1" dirty="0">
                <a:solidFill>
                  <a:srgbClr val="1F2328"/>
                </a:solidFill>
                <a:effectLst/>
                <a:latin typeface="-apple-system"/>
              </a:rPr>
              <a:t>Week 24 recorded the highest revenue of 164.6 Million revenue.</a:t>
            </a:r>
          </a:p>
          <a:p>
            <a:pPr marL="342900" indent="-342900" algn="l">
              <a:buFont typeface="Wingdings" panose="05000000000000000000" pitchFamily="2" charset="2"/>
              <a:buChar char="§"/>
            </a:pPr>
            <a:r>
              <a:rPr lang="en-US" sz="2400" i="1" dirty="0">
                <a:solidFill>
                  <a:srgbClr val="1F2328"/>
                </a:solidFill>
                <a:effectLst/>
                <a:latin typeface="-apple-system"/>
              </a:rPr>
              <a:t>Elite type rooms have the most booking followed by standard type.</a:t>
            </a:r>
          </a:p>
          <a:p>
            <a:pPr algn="l"/>
            <a:endParaRPr lang="en-US" sz="2400" i="1" dirty="0">
              <a:solidFill>
                <a:srgbClr val="1F2328"/>
              </a:solidFill>
              <a:latin typeface="-apple-system"/>
            </a:endParaRPr>
          </a:p>
          <a:p>
            <a:pPr algn="l"/>
            <a:r>
              <a:rPr lang="en-US" sz="2400" b="0" i="0" dirty="0">
                <a:solidFill>
                  <a:srgbClr val="1F2328"/>
                </a:solidFill>
                <a:effectLst/>
                <a:latin typeface="-apple-system"/>
              </a:rPr>
              <a:t>We need to focus more on Elite customers across the cities as they drive the revenue boost. RT2 Room type should be prioritized more as it has the highest influence on revenue.</a:t>
            </a:r>
          </a:p>
          <a:p>
            <a:pPr algn="l"/>
            <a:endParaRPr lang="en-US" sz="2400" dirty="0">
              <a:solidFill>
                <a:srgbClr val="1F2328"/>
              </a:solidFill>
              <a:latin typeface="-apple-system"/>
            </a:endParaRPr>
          </a:p>
          <a:p>
            <a:pPr algn="l"/>
            <a:r>
              <a:rPr lang="en-US" sz="2400" b="0" i="0" dirty="0">
                <a:solidFill>
                  <a:srgbClr val="1F2328"/>
                </a:solidFill>
                <a:effectLst/>
                <a:latin typeface="-apple-system"/>
              </a:rPr>
              <a:t>We should make a good connection with the make your trip and log trip platforms. The last two weekends should be in focus to create a balance in realized revenue.</a:t>
            </a:r>
          </a:p>
          <a:p>
            <a:pPr algn="l"/>
            <a:endParaRPr lang="en-US" sz="2400" i="1" dirty="0">
              <a:solidFill>
                <a:srgbClr val="1F2328"/>
              </a:solidFill>
              <a:effectLst/>
              <a:latin typeface="-apple-system"/>
            </a:endParaRPr>
          </a:p>
        </p:txBody>
      </p:sp>
    </p:spTree>
    <p:extLst>
      <p:ext uri="{BB962C8B-B14F-4D97-AF65-F5344CB8AC3E}">
        <p14:creationId xmlns:p14="http://schemas.microsoft.com/office/powerpoint/2010/main" val="265786772"/>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TotalTime>
  <Words>702</Words>
  <Application>Microsoft Office PowerPoint</Application>
  <PresentationFormat>Widescreen</PresentationFormat>
  <Paragraphs>277</Paragraphs>
  <Slides>8</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-apple-system</vt:lpstr>
      <vt:lpstr>Arial</vt:lpstr>
      <vt:lpstr>Calibri</vt:lpstr>
      <vt:lpstr>Calibri Light</vt:lpstr>
      <vt:lpstr>Segoe UI</vt:lpstr>
      <vt:lpstr>Segoe UI Light</vt:lpstr>
      <vt:lpstr>Segoe UI Semibold</vt:lpstr>
      <vt:lpstr>Wingdings</vt:lpstr>
      <vt:lpstr>Custom Design</vt:lpstr>
      <vt:lpstr>Hospitality Revenue Analysis</vt:lpstr>
      <vt:lpstr>Home</vt:lpstr>
      <vt:lpstr>Revenue Overview</vt:lpstr>
      <vt:lpstr>Weekly Analysis</vt:lpstr>
      <vt:lpstr>Daily Analysis</vt:lpstr>
      <vt:lpstr>Rating Overview</vt:lpstr>
      <vt:lpstr>Forecast Analysis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Ranjeet Salve</cp:lastModifiedBy>
  <cp:revision>5</cp:revision>
  <dcterms:created xsi:type="dcterms:W3CDTF">2016-09-04T11:54:55Z</dcterms:created>
  <dcterms:modified xsi:type="dcterms:W3CDTF">2023-04-09T16:22:55Z</dcterms:modified>
</cp:coreProperties>
</file>

<file path=docProps/thumbnail.jpeg>
</file>